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8" r:id="rId1"/>
  </p:sldMasterIdLst>
  <p:notesMasterIdLst>
    <p:notesMasterId r:id="rId15"/>
  </p:notesMasterIdLst>
  <p:handoutMasterIdLst>
    <p:handoutMasterId r:id="rId16"/>
  </p:handoutMasterIdLst>
  <p:sldIdLst>
    <p:sldId id="335" r:id="rId2"/>
    <p:sldId id="356" r:id="rId3"/>
    <p:sldId id="262" r:id="rId4"/>
    <p:sldId id="271" r:id="rId5"/>
    <p:sldId id="270" r:id="rId6"/>
    <p:sldId id="309" r:id="rId7"/>
    <p:sldId id="318" r:id="rId8"/>
    <p:sldId id="283" r:id="rId9"/>
    <p:sldId id="365" r:id="rId10"/>
    <p:sldId id="371" r:id="rId11"/>
    <p:sldId id="370" r:id="rId12"/>
    <p:sldId id="345" r:id="rId13"/>
    <p:sldId id="372" r:id="rId14"/>
  </p:sldIdLst>
  <p:sldSz cx="9144000" cy="6858000" type="screen4x3"/>
  <p:notesSz cx="6888163" cy="10020300"/>
  <p:defaultTextStyle>
    <a:defPPr>
      <a:defRPr lang="de-DE"/>
    </a:defPPr>
    <a:lvl1pPr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6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6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6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6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6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6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6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6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5CA82"/>
    <a:srgbClr val="91AC6B"/>
    <a:srgbClr val="41BEFF"/>
    <a:srgbClr val="0099FF"/>
    <a:srgbClr val="CA213F"/>
    <a:srgbClr val="E53418"/>
    <a:srgbClr val="FF8000"/>
    <a:srgbClr val="006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0117" autoAdjust="0"/>
  </p:normalViewPr>
  <p:slideViewPr>
    <p:cSldViewPr snapToGrid="0">
      <p:cViewPr>
        <p:scale>
          <a:sx n="100" d="100"/>
          <a:sy n="100" d="100"/>
        </p:scale>
        <p:origin x="-192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10986"/>
    </p:cViewPr>
  </p:sorterViewPr>
  <p:notesViewPr>
    <p:cSldViewPr snapToGrid="0">
      <p:cViewPr varScale="1">
        <p:scale>
          <a:sx n="52" d="100"/>
          <a:sy n="52" d="100"/>
        </p:scale>
        <p:origin x="-2892" y="-108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0234" y="186142"/>
            <a:ext cx="3393058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209433" y="186142"/>
            <a:ext cx="2142984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de-DE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9285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fld id="{AF20C4DF-0B16-4CC1-A7F2-A55E1480A22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3718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292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422" y="4759643"/>
            <a:ext cx="505132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9285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fld id="{C50ABB62-5066-4CAF-B9EF-48CAEAD9F0D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597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ＭＳ Ｐゴシック" pitchFamily="1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BB21D-388D-4C4A-842D-51ECEF80999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ABB62-5066-4CAF-B9EF-48CAEAD9F0DC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ABB62-5066-4CAF-B9EF-48CAEAD9F0DC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ABB62-5066-4CAF-B9EF-48CAEAD9F0DC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ABB62-5066-4CAF-B9EF-48CAEAD9F0DC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Ross Ice </a:t>
            </a:r>
            <a:r>
              <a:rPr lang="en-US" dirty="0" err="1" smtClean="0"/>
              <a:t>SHelf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ABB62-5066-4CAF-B9EF-48CAEAD9F0DC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ABB62-5066-4CAF-B9EF-48CAEAD9F0DC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de-DE" dirty="0" smtClean="0"/>
              <a:t>Form factor constraints (borehole, mission)</a:t>
            </a:r>
          </a:p>
          <a:p>
            <a:pPr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de-DE" dirty="0" smtClean="0"/>
              <a:t>High pressures (environment)</a:t>
            </a:r>
          </a:p>
          <a:p>
            <a:pPr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de-DE" dirty="0" smtClean="0"/>
              <a:t>Low temperature (environment)</a:t>
            </a:r>
          </a:p>
          <a:p>
            <a:pPr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de-DE" dirty="0" smtClean="0"/>
              <a:t>High bandwidth communication with surface (payload)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ABB62-5066-4CAF-B9EF-48CAEAD9F0DC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ABB62-5066-4CAF-B9EF-48CAEAD9F0DC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ABB62-5066-4CAF-B9EF-48CAEAD9F0DC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ABB62-5066-4CAF-B9EF-48CAEAD9F0DC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B2607-F935-4069-AC58-F4E3663F0DB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6E2B-3B5F-4029-9CC7-2BAD77E83E43}" type="datetime1">
              <a:rPr lang="de-DE" smtClean="0"/>
              <a:pPr/>
              <a:t>07.04.2012</a:t>
            </a:fld>
            <a:endParaRPr lang="de-D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E2C6-3093-4FB6-98C9-19533CB4423B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6E2B-3B5F-4029-9CC7-2BAD77E83E43}" type="datetime1">
              <a:rPr lang="de-DE" smtClean="0"/>
              <a:pPr/>
              <a:t>07.04.2012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E2C6-3093-4FB6-98C9-19533CB4423B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6E2B-3B5F-4029-9CC7-2BAD77E83E43}" type="datetime1">
              <a:rPr lang="de-DE" smtClean="0"/>
              <a:pPr/>
              <a:t>07.04.2012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E2C6-3093-4FB6-98C9-19533CB4423B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6E2B-3B5F-4029-9CC7-2BAD77E83E43}" type="datetime1">
              <a:rPr lang="de-DE" smtClean="0"/>
              <a:pPr/>
              <a:t>07.04.2012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E2C6-3093-4FB6-98C9-19533CB4423B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0C-44CC-44FF-8595-C3CDD52B1F9B}" type="datetimeFigureOut">
              <a:rPr lang="de-DE" smtClean="0"/>
              <a:pPr/>
              <a:t>07.04.2012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128F-0F2A-41C6-A0E3-165A5008BCE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6E2B-3B5F-4029-9CC7-2BAD77E83E43}" type="datetime1">
              <a:rPr lang="de-DE" smtClean="0"/>
              <a:pPr/>
              <a:t>07.04.2012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E2C6-3093-4FB6-98C9-19533CB4423B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6E2B-3B5F-4029-9CC7-2BAD77E83E43}" type="datetime1">
              <a:rPr lang="de-DE" smtClean="0"/>
              <a:pPr/>
              <a:t>07.04.2012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E2C6-3093-4FB6-98C9-19533CB4423B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0C-44CC-44FF-8595-C3CDD52B1F9B}" type="datetimeFigureOut">
              <a:rPr lang="de-DE" smtClean="0"/>
              <a:pPr/>
              <a:t>07.04.2012</a:t>
            </a:fld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F128F-0F2A-41C6-A0E3-165A5008BCE2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6E2B-3B5F-4029-9CC7-2BAD77E83E43}" type="datetime1">
              <a:rPr lang="de-DE" smtClean="0"/>
              <a:pPr/>
              <a:t>07.04.2012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E2C6-3093-4FB6-98C9-19533CB4423B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6E2B-3B5F-4029-9CC7-2BAD77E83E43}" type="datetime1">
              <a:rPr lang="de-DE" smtClean="0"/>
              <a:pPr/>
              <a:t>07.04.2012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FFDE2C6-3093-4FB6-98C9-19533CB4423B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2076E2B-3B5F-4029-9CC7-2BAD77E83E43}" type="datetime1">
              <a:rPr lang="de-DE" smtClean="0"/>
              <a:pPr/>
              <a:t>07.04.2012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E2C6-3093-4FB6-98C9-19533CB4423B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2076E2B-3B5F-4029-9CC7-2BAD77E83E43}" type="datetime1">
              <a:rPr lang="de-DE" smtClean="0"/>
              <a:pPr/>
              <a:t>07.04.2012</a:t>
            </a:fld>
            <a:endParaRPr lang="de-D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FDE2C6-3093-4FB6-98C9-19533CB4423B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://extremerobotics.lab.asu.edu/" TargetMode="External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png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tiff"/><Relationship Id="rId15" Type="http://schemas.microsoft.com/office/2007/relationships/hdphoto" Target="../media/hdphoto2.wdp"/><Relationship Id="rId10" Type="http://schemas.openxmlformats.org/officeDocument/2006/relationships/image" Target="../media/image18.png"/><Relationship Id="rId4" Type="http://schemas.openxmlformats.org/officeDocument/2006/relationships/image" Target="../media/image11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ESEpresentation_iso3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52" b="72222" l="17031" r="81719">
                        <a14:backgroundMark x1="26146" y1="28889" x2="26146" y2="28889"/>
                        <a14:backgroundMark x1="67240" y1="61944" x2="67240" y2="61944"/>
                      </a14:backgroundRemoval>
                    </a14:imgEffect>
                  </a14:imgLayer>
                </a14:imgProps>
              </a:ext>
            </a:extLst>
          </a:blip>
          <a:srcRect l="15136" t="20301" r="16376" b="25337"/>
          <a:stretch/>
        </p:blipFill>
        <p:spPr>
          <a:xfrm>
            <a:off x="640607" y="2758208"/>
            <a:ext cx="6557819" cy="2927927"/>
          </a:xfrm>
          <a:prstGeom prst="rect">
            <a:avLst/>
          </a:prstGeom>
        </p:spPr>
      </p:pic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299903" y="339215"/>
            <a:ext cx="4479925" cy="2153799"/>
          </a:xfrm>
        </p:spPr>
        <p:txBody>
          <a:bodyPr rtlCol="0" anchor="t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sz="4000" b="1" cap="none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</a:t>
            </a:r>
            <a:r>
              <a:rPr lang="de-DE" sz="4000" dirty="0">
                <a:ln w="5000" cmpd="sng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4000" b="1" cap="none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Subglacial Lake </a:t>
            </a:r>
            <a:r>
              <a:rPr lang="de-DE" sz="4000" b="1" cap="none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Exploration </a:t>
            </a:r>
            <a:r>
              <a:rPr lang="de-DE" sz="4000" b="1" cap="none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Device </a:t>
            </a:r>
            <a:r>
              <a:rPr lang="de-DE" sz="4000" b="1" cap="none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(MSLED)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047893" y="5394035"/>
            <a:ext cx="3626207" cy="1030560"/>
          </a:xfrm>
        </p:spPr>
        <p:txBody>
          <a:bodyPr anchor="b">
            <a:normAutofit lnSpcReduction="10000"/>
          </a:bodyPr>
          <a:lstStyle/>
          <a:p>
            <a:pPr algn="ctr"/>
            <a:r>
              <a:rPr lang="de-DE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Student: Daming Chen</a:t>
            </a:r>
          </a:p>
          <a:p>
            <a:pPr algn="ctr"/>
            <a:r>
              <a:rPr lang="de-DE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Mentor: Dr</a:t>
            </a:r>
            <a:r>
              <a:rPr lang="de-DE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Alberto </a:t>
            </a:r>
            <a:r>
              <a:rPr lang="de-DE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Behar</a:t>
            </a:r>
            <a:endParaRPr lang="de-DE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5"/>
              </a:rPr>
              <a:t>http://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5"/>
              </a:rPr>
              <a:t>extremerobotics.lab.asu.edu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Users\Christian\Documents\NASA\MSLED\Thesis\200px-NASA_logo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6025" y="1285293"/>
            <a:ext cx="748134" cy="635914"/>
          </a:xfrm>
          <a:prstGeom prst="rect">
            <a:avLst/>
          </a:prstGeom>
          <a:noFill/>
        </p:spPr>
      </p:pic>
      <p:pic>
        <p:nvPicPr>
          <p:cNvPr id="1030" name="Picture 6" descr="C:\Users\Christian\Documents\NASA\MSLED\Thesis\200px-NSF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92993" y="49931"/>
            <a:ext cx="1114199" cy="1114199"/>
          </a:xfrm>
          <a:prstGeom prst="rect">
            <a:avLst/>
          </a:prstGeom>
          <a:noFill/>
        </p:spPr>
      </p:pic>
      <p:pic>
        <p:nvPicPr>
          <p:cNvPr id="3075" name="Picture 3" descr="C:\Users\ddcc\Desktop\JPL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533" y="1227758"/>
            <a:ext cx="1878460" cy="76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dcc\Desktop\tes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890" y="224941"/>
            <a:ext cx="3059710" cy="79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Antarctic Testing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DSC_039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29915" t="32712" r="10129"/>
          <a:stretch>
            <a:fillRect/>
          </a:stretch>
        </p:blipFill>
        <p:spPr>
          <a:xfrm>
            <a:off x="872637" y="1364346"/>
            <a:ext cx="3297798" cy="2477591"/>
          </a:xfrm>
        </p:spPr>
      </p:pic>
      <p:pic>
        <p:nvPicPr>
          <p:cNvPr id="16" name="Content Placeholder 7" descr="DSC_03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360640" y="2190682"/>
            <a:ext cx="5099837" cy="3413940"/>
          </a:xfrm>
          <a:prstGeom prst="rect">
            <a:avLst/>
          </a:prstGeom>
        </p:spPr>
      </p:pic>
      <p:pic>
        <p:nvPicPr>
          <p:cNvPr id="17" name="Content Placeholder 3" descr="2011-12-09_14-22-35-44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860" y="4111815"/>
            <a:ext cx="4382337" cy="2465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Chase Vehicle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DSCN297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06442" y="1944742"/>
            <a:ext cx="4637558" cy="3478169"/>
          </a:xfrm>
        </p:spPr>
      </p:pic>
      <p:pic>
        <p:nvPicPr>
          <p:cNvPr id="10" name="Content Placeholder 9" descr="DSCN296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11174" b="5979"/>
          <a:stretch>
            <a:fillRect/>
          </a:stretch>
        </p:blipFill>
        <p:spPr>
          <a:xfrm>
            <a:off x="282567" y="3439423"/>
            <a:ext cx="4078290" cy="3237607"/>
          </a:xfr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21169" y="1282625"/>
            <a:ext cx="2801086" cy="199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Status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936" y="1557297"/>
            <a:ext cx="7467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2011 – Field Test Deployment </a:t>
            </a:r>
          </a:p>
          <a:p>
            <a:pPr lvl="1"/>
            <a:r>
              <a:rPr lang="en-US" dirty="0" smtClean="0"/>
              <a:t>McMurdo Station (</a:t>
            </a:r>
            <a:r>
              <a:rPr lang="en-US" dirty="0" smtClean="0"/>
              <a:t>November-December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2012 – Possible re-test</a:t>
            </a:r>
          </a:p>
          <a:p>
            <a:pPr lvl="1"/>
            <a:r>
              <a:rPr lang="en-US" dirty="0" smtClean="0"/>
              <a:t>McMurdo Station with </a:t>
            </a:r>
            <a:r>
              <a:rPr lang="en-US" dirty="0" smtClean="0"/>
              <a:t>full system</a:t>
            </a:r>
            <a:endParaRPr lang="en-US" dirty="0" smtClean="0"/>
          </a:p>
          <a:p>
            <a:r>
              <a:rPr lang="en-US" dirty="0" smtClean="0"/>
              <a:t>2013/2014 </a:t>
            </a:r>
            <a:r>
              <a:rPr lang="en-US" dirty="0" smtClean="0"/>
              <a:t>– Field </a:t>
            </a:r>
            <a:r>
              <a:rPr lang="en-US" dirty="0" smtClean="0"/>
              <a:t>Deployment</a:t>
            </a:r>
          </a:p>
          <a:p>
            <a:pPr lvl="1"/>
            <a:r>
              <a:rPr lang="en-US" dirty="0" smtClean="0"/>
              <a:t>WISSARD:</a:t>
            </a:r>
          </a:p>
          <a:p>
            <a:pPr lvl="2"/>
            <a:r>
              <a:rPr lang="en-US" dirty="0" err="1" smtClean="0"/>
              <a:t>Whillans</a:t>
            </a:r>
            <a:r>
              <a:rPr lang="en-US" dirty="0" smtClean="0"/>
              <a:t> Ice Stream Antarctica </a:t>
            </a:r>
            <a:endParaRPr lang="en-US" dirty="0" smtClean="0"/>
          </a:p>
          <a:p>
            <a:r>
              <a:rPr lang="en-US" dirty="0" smtClean="0"/>
              <a:t>Ongoing Testing</a:t>
            </a:r>
            <a:endParaRPr lang="en-US" dirty="0" smtClean="0"/>
          </a:p>
          <a:p>
            <a:pPr lvl="1"/>
            <a:r>
              <a:rPr lang="en-US" dirty="0" smtClean="0"/>
              <a:t>Lake Tahoe</a:t>
            </a:r>
          </a:p>
          <a:p>
            <a:pPr lvl="1"/>
            <a:r>
              <a:rPr lang="en-US" dirty="0" smtClean="0"/>
              <a:t>Crater Lake</a:t>
            </a:r>
          </a:p>
          <a:p>
            <a:pPr lvl="1"/>
            <a:r>
              <a:rPr lang="en-US" dirty="0" smtClean="0"/>
              <a:t>Arizona </a:t>
            </a:r>
            <a:r>
              <a:rPr lang="en-US" dirty="0" smtClean="0"/>
              <a:t>Lakes</a:t>
            </a:r>
            <a:endParaRPr lang="en-US" dirty="0" smtClean="0"/>
          </a:p>
          <a:p>
            <a:pPr lvl="1"/>
            <a:r>
              <a:rPr lang="en-US" dirty="0" smtClean="0"/>
              <a:t>Pools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Comments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1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Antarctic </a:t>
            </a:r>
            <a:r>
              <a:rPr lang="en-US" sz="4800" dirty="0" err="1" smtClean="0"/>
              <a:t>Subglacial</a:t>
            </a:r>
            <a:r>
              <a:rPr lang="en-US" sz="4800" dirty="0" smtClean="0"/>
              <a:t> </a:t>
            </a:r>
            <a:r>
              <a:rPr lang="en-US" sz="4800" dirty="0"/>
              <a:t>Lakes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Located deep beneath ice sheet in bedrock</a:t>
            </a:r>
          </a:p>
          <a:p>
            <a:r>
              <a:rPr lang="en-US" sz="2200" dirty="0" smtClean="0"/>
              <a:t>Part </a:t>
            </a:r>
            <a:r>
              <a:rPr lang="en-US" sz="2200" dirty="0"/>
              <a:t>of an interconnected system of water </a:t>
            </a:r>
            <a:r>
              <a:rPr lang="en-US" sz="2200" dirty="0" smtClean="0"/>
              <a:t>drainage</a:t>
            </a:r>
          </a:p>
          <a:p>
            <a:r>
              <a:rPr lang="en-US" sz="2200" dirty="0" smtClean="0"/>
              <a:t>Influences </a:t>
            </a:r>
            <a:r>
              <a:rPr lang="en-US" sz="2200" dirty="0"/>
              <a:t>ice sheet </a:t>
            </a:r>
            <a:r>
              <a:rPr lang="en-US" sz="2200" dirty="0" smtClean="0"/>
              <a:t>movement and melt</a:t>
            </a:r>
          </a:p>
          <a:p>
            <a:r>
              <a:rPr lang="en-US" sz="2200" dirty="0" smtClean="0"/>
              <a:t>May harbor </a:t>
            </a:r>
            <a:r>
              <a:rPr lang="en-US" sz="2200" dirty="0"/>
              <a:t>unique ecosystems</a:t>
            </a:r>
          </a:p>
          <a:p>
            <a:r>
              <a:rPr lang="en-US" sz="2200" dirty="0" smtClean="0"/>
              <a:t>Analog </a:t>
            </a:r>
            <a:r>
              <a:rPr lang="en-US" sz="2200" dirty="0"/>
              <a:t>for extraterrestrial </a:t>
            </a:r>
            <a:r>
              <a:rPr lang="en-US" sz="2200" dirty="0" smtClean="0"/>
              <a:t>bodies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017908" y="1691017"/>
            <a:ext cx="4922982" cy="3756174"/>
            <a:chOff x="4017908" y="1533237"/>
            <a:chExt cx="4922982" cy="3756174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465378" y="1533237"/>
              <a:ext cx="4028042" cy="3249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17908" y="4976900"/>
              <a:ext cx="4922982" cy="312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Oval 38"/>
          <p:cNvSpPr/>
          <p:nvPr/>
        </p:nvSpPr>
        <p:spPr bwMode="auto">
          <a:xfrm>
            <a:off x="6084960" y="3546716"/>
            <a:ext cx="299804" cy="29980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4476" y="4417149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Whillans </a:t>
            </a:r>
          </a:p>
          <a:p>
            <a:r>
              <a:rPr lang="de-DE" sz="1400" dirty="0" smtClean="0">
                <a:solidFill>
                  <a:srgbClr val="FF0000"/>
                </a:solidFill>
              </a:rPr>
              <a:t>Ice Stream</a:t>
            </a:r>
            <a:endParaRPr lang="de-DE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+mn-lt"/>
              </a:rPr>
              <a:t>WISSARD Project</a:t>
            </a:r>
            <a:endParaRPr lang="de-DE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624618" cy="4525963"/>
          </a:xfrm>
        </p:spPr>
        <p:txBody>
          <a:bodyPr>
            <a:normAutofit/>
          </a:bodyPr>
          <a:lstStyle/>
          <a:p>
            <a:pPr marL="342900" indent="-342900">
              <a:tabLst>
                <a:tab pos="0" algn="l"/>
              </a:tabLst>
            </a:pPr>
            <a:r>
              <a:rPr lang="en-US" sz="2000" dirty="0" err="1"/>
              <a:t>Whillans</a:t>
            </a:r>
            <a:r>
              <a:rPr lang="en-US" sz="2000" dirty="0"/>
              <a:t> Ice Stream </a:t>
            </a:r>
            <a:r>
              <a:rPr lang="en-US" sz="2000" dirty="0" err="1"/>
              <a:t>Subglacial</a:t>
            </a:r>
            <a:r>
              <a:rPr lang="en-US" sz="2000" dirty="0"/>
              <a:t> Access Research </a:t>
            </a:r>
            <a:r>
              <a:rPr lang="en-US" sz="2000" dirty="0" smtClean="0"/>
              <a:t>Drilling</a:t>
            </a:r>
          </a:p>
          <a:p>
            <a:pPr marL="644652" lvl="1" indent="-342900">
              <a:tabLst>
                <a:tab pos="0" algn="l"/>
              </a:tabLst>
            </a:pPr>
            <a:r>
              <a:rPr lang="en-US" sz="1600" dirty="0" err="1" smtClean="0"/>
              <a:t>GeomicroBiology</a:t>
            </a:r>
            <a:r>
              <a:rPr lang="en-US" sz="1600" dirty="0" smtClean="0"/>
              <a:t> </a:t>
            </a:r>
            <a:r>
              <a:rPr lang="en-US" sz="1600" dirty="0"/>
              <a:t>of Antarctic </a:t>
            </a:r>
            <a:r>
              <a:rPr lang="en-US" sz="1600" dirty="0" err="1"/>
              <a:t>Subglacial</a:t>
            </a:r>
            <a:r>
              <a:rPr lang="en-US" sz="1600" dirty="0"/>
              <a:t> </a:t>
            </a:r>
            <a:r>
              <a:rPr lang="en-US" sz="1600" dirty="0" smtClean="0"/>
              <a:t>Environments (GBASE)</a:t>
            </a:r>
          </a:p>
          <a:p>
            <a:pPr marL="644652" lvl="1" indent="-342900">
              <a:tabLst>
                <a:tab pos="0" algn="l"/>
              </a:tabLst>
            </a:pPr>
            <a:r>
              <a:rPr lang="en-US" sz="1600" dirty="0" smtClean="0"/>
              <a:t>Lake </a:t>
            </a:r>
            <a:r>
              <a:rPr lang="en-US" sz="1600" dirty="0"/>
              <a:t>and Ice Stream </a:t>
            </a:r>
            <a:r>
              <a:rPr lang="en-US" sz="1600" dirty="0" err="1"/>
              <a:t>Subglacial</a:t>
            </a:r>
            <a:r>
              <a:rPr lang="en-US" sz="1600" dirty="0"/>
              <a:t> Access Research </a:t>
            </a:r>
            <a:r>
              <a:rPr lang="en-US" sz="1600" dirty="0" smtClean="0"/>
              <a:t>Drilling (LISSARD)</a:t>
            </a:r>
            <a:endParaRPr lang="en-US" sz="2000" dirty="0"/>
          </a:p>
          <a:p>
            <a:pPr marL="644652" lvl="1" indent="-342900">
              <a:tabLst>
                <a:tab pos="0" algn="l"/>
              </a:tabLst>
            </a:pPr>
            <a:r>
              <a:rPr lang="en-US" sz="1600" dirty="0" smtClean="0"/>
              <a:t>Robotics </a:t>
            </a:r>
            <a:r>
              <a:rPr lang="en-US" sz="1600" dirty="0"/>
              <a:t>Access to Grounding-zones for Exploration and </a:t>
            </a:r>
            <a:r>
              <a:rPr lang="en-US" sz="1600" dirty="0" smtClean="0"/>
              <a:t>Science (RAGES)</a:t>
            </a:r>
            <a:endParaRPr lang="en-US" sz="16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8F0A-071D-8047-8089-BF8302A8834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 descr="Helen_Lak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1" y="2961917"/>
            <a:ext cx="3261223" cy="3660556"/>
          </a:xfrm>
          <a:prstGeom prst="rect">
            <a:avLst/>
          </a:prstGeom>
        </p:spPr>
      </p:pic>
      <p:pic>
        <p:nvPicPr>
          <p:cNvPr id="13" name="P 5" descr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77787" y="3227570"/>
            <a:ext cx="4493559" cy="31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171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MSLED Objectives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Investigate water-ice interface</a:t>
            </a:r>
            <a:endParaRPr lang="de-DE" dirty="0" smtClean="0"/>
          </a:p>
          <a:p>
            <a:pPr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Determine </a:t>
            </a:r>
            <a:r>
              <a:rPr lang="en-US" dirty="0" smtClean="0"/>
              <a:t>structure </a:t>
            </a:r>
            <a:r>
              <a:rPr lang="en-US" dirty="0" smtClean="0"/>
              <a:t>of water column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en-US" dirty="0" smtClean="0"/>
              <a:t>Physical: </a:t>
            </a:r>
            <a:r>
              <a:rPr lang="en-US" dirty="0" smtClean="0"/>
              <a:t>Pressure </a:t>
            </a:r>
            <a:r>
              <a:rPr lang="en-US" dirty="0" smtClean="0"/>
              <a:t>and temperature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en-US" dirty="0" smtClean="0"/>
              <a:t>Chemical: </a:t>
            </a:r>
            <a:r>
              <a:rPr lang="en-US" dirty="0" smtClean="0"/>
              <a:t>Salinity </a:t>
            </a:r>
            <a:r>
              <a:rPr lang="en-US" dirty="0" smtClean="0"/>
              <a:t>and pH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en-US" dirty="0" smtClean="0"/>
              <a:t>Visual inspection</a:t>
            </a:r>
            <a:endParaRPr lang="de-DE" dirty="0" smtClean="0"/>
          </a:p>
          <a:p>
            <a:pPr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Visually investigate lake floor for geologic and sedimentary processes</a:t>
            </a:r>
          </a:p>
          <a:p>
            <a:pPr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Look for biological features</a:t>
            </a:r>
            <a:endParaRPr lang="de-DE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8F0A-071D-8047-8089-BF8302A8834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advTm="3481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System Requirements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Operate for minimum </a:t>
            </a:r>
            <a:r>
              <a:rPr lang="en-US" b="1" dirty="0"/>
              <a:t>2 </a:t>
            </a:r>
            <a:r>
              <a:rPr lang="en-US" b="1" dirty="0" err="1" smtClean="0"/>
              <a:t>hr</a:t>
            </a:r>
            <a:endParaRPr lang="de-DE" b="1" dirty="0"/>
          </a:p>
          <a:p>
            <a:pPr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b="1" dirty="0"/>
              <a:t>Two-way communication </a:t>
            </a:r>
            <a:r>
              <a:rPr lang="en-US" dirty="0"/>
              <a:t>with surface in real-time</a:t>
            </a:r>
            <a:endParaRPr lang="de-DE" dirty="0"/>
          </a:p>
          <a:p>
            <a:pPr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Return to the borehole for </a:t>
            </a:r>
            <a:r>
              <a:rPr lang="en-US" b="1" dirty="0"/>
              <a:t>retrieval</a:t>
            </a:r>
            <a:endParaRPr lang="de-DE" b="1" dirty="0"/>
          </a:p>
          <a:p>
            <a:pPr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Operate in </a:t>
            </a:r>
            <a:r>
              <a:rPr lang="en-US" b="1" dirty="0"/>
              <a:t>temperatures</a:t>
            </a:r>
            <a:r>
              <a:rPr lang="en-US" dirty="0"/>
              <a:t> from </a:t>
            </a:r>
            <a:r>
              <a:rPr lang="en-US" b="1" dirty="0"/>
              <a:t>-10°C to 50°C</a:t>
            </a:r>
            <a:endParaRPr lang="de-DE" b="1" dirty="0"/>
          </a:p>
          <a:p>
            <a:pPr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Utilization of </a:t>
            </a:r>
            <a:r>
              <a:rPr lang="en-US" b="1" dirty="0"/>
              <a:t>commercial-off-the-shelf</a:t>
            </a:r>
            <a:r>
              <a:rPr lang="en-US" dirty="0"/>
              <a:t> components</a:t>
            </a:r>
            <a:endParaRPr lang="de-DE" dirty="0"/>
          </a:p>
          <a:p>
            <a:pPr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Withstand decontamination for clean access</a:t>
            </a:r>
          </a:p>
          <a:p>
            <a:pPr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Utilization of </a:t>
            </a:r>
            <a:r>
              <a:rPr lang="en-US" b="1" dirty="0"/>
              <a:t>existing infrastructure </a:t>
            </a:r>
            <a:r>
              <a:rPr lang="en-US" dirty="0"/>
              <a:t>(Ice Borehole Probe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Sensors</a:t>
            </a:r>
            <a:r>
              <a:rPr lang="en-US" dirty="0"/>
              <a:t>: high resolution </a:t>
            </a:r>
            <a:r>
              <a:rPr lang="en-US" b="1" dirty="0"/>
              <a:t>video</a:t>
            </a:r>
            <a:r>
              <a:rPr lang="en-US" dirty="0"/>
              <a:t>, </a:t>
            </a:r>
            <a:r>
              <a:rPr lang="en-US" b="1" dirty="0"/>
              <a:t>temperature</a:t>
            </a:r>
            <a:r>
              <a:rPr lang="en-US" dirty="0"/>
              <a:t>, </a:t>
            </a:r>
            <a:r>
              <a:rPr lang="en-US" b="1" dirty="0"/>
              <a:t>salinity</a:t>
            </a:r>
            <a:r>
              <a:rPr lang="en-US" dirty="0"/>
              <a:t> and </a:t>
            </a:r>
            <a:r>
              <a:rPr lang="en-US" b="1" dirty="0"/>
              <a:t>pressure</a:t>
            </a:r>
            <a:endParaRPr lang="de-DE" b="1" dirty="0"/>
          </a:p>
          <a:p>
            <a:pPr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Operational range of </a:t>
            </a:r>
            <a:r>
              <a:rPr lang="en-US" b="1" dirty="0"/>
              <a:t>1 km</a:t>
            </a:r>
            <a:endParaRPr lang="de-DE" b="1" dirty="0"/>
          </a:p>
          <a:p>
            <a:pPr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Operating at </a:t>
            </a:r>
            <a:r>
              <a:rPr lang="en-US" b="1" dirty="0"/>
              <a:t>depth up to 1.5 km</a:t>
            </a:r>
            <a:endParaRPr lang="de-DE" b="1" dirty="0"/>
          </a:p>
          <a:p>
            <a:pPr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Maximum </a:t>
            </a:r>
            <a:r>
              <a:rPr lang="en-US" b="1" dirty="0"/>
              <a:t>8 cm diameter </a:t>
            </a:r>
            <a:r>
              <a:rPr lang="en-US" dirty="0"/>
              <a:t>and 70 cm length</a:t>
            </a:r>
          </a:p>
          <a:p>
            <a:pPr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b="1" dirty="0"/>
              <a:t>Remotely operated </a:t>
            </a:r>
            <a:r>
              <a:rPr lang="en-US" dirty="0"/>
              <a:t>from surface</a:t>
            </a:r>
          </a:p>
          <a:p>
            <a:pPr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Localization of </a:t>
            </a:r>
            <a:r>
              <a:rPr lang="en-US" dirty="0" smtClean="0"/>
              <a:t>measurements</a:t>
            </a:r>
            <a:endParaRPr lang="de-DE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8F0A-071D-8047-8089-BF8302A8834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 advTm="9537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t="6301" b="12519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494680"/>
            <a:ext cx="8128000" cy="609600"/>
          </a:xfrm>
        </p:spPr>
        <p:txBody>
          <a:bodyPr>
            <a:noAutofit/>
          </a:bodyPr>
          <a:lstStyle/>
          <a:p>
            <a:r>
              <a:rPr lang="de-DE" dirty="0" smtClean="0"/>
              <a:t>System </a:t>
            </a:r>
            <a:r>
              <a:rPr lang="de-DE" dirty="0" smtClean="0"/>
              <a:t>Design</a:t>
            </a:r>
            <a:endParaRPr lang="de-DE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58F0A-071D-8047-8089-BF8302A8834E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redits"/>
          <p:cNvSpPr txBox="1"/>
          <p:nvPr/>
        </p:nvSpPr>
        <p:spPr>
          <a:xfrm>
            <a:off x="-1" y="6642556"/>
            <a:ext cx="1963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800" dirty="0" smtClean="0">
                <a:solidFill>
                  <a:schemeClr val="bg1">
                    <a:lumMod val="75000"/>
                  </a:schemeClr>
                </a:solidFill>
              </a:rPr>
              <a:t>Background image:  Flickr, WoaH</a:t>
            </a:r>
            <a:endParaRPr lang="de-DE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advTm="3775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9558F0A-071D-8047-8089-BF8302A8834E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redits"/>
          <p:cNvSpPr txBox="1"/>
          <p:nvPr/>
        </p:nvSpPr>
        <p:spPr>
          <a:xfrm>
            <a:off x="-1" y="6642556"/>
            <a:ext cx="1963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800" dirty="0" smtClean="0">
                <a:solidFill>
                  <a:schemeClr val="bg1">
                    <a:lumMod val="75000"/>
                  </a:schemeClr>
                </a:solidFill>
              </a:rPr>
              <a:t>Background image:  Flickr, WoaH</a:t>
            </a:r>
            <a:endParaRPr lang="de-DE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11" name="Picture 5" descr="C:\Users\Christian\Documents\My Dropbox\MSLED\CAD models and renders\Wallpapers\3287121536_55401c682c_b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6" name="Picture 2" descr="C:\Users\Colin\Documents\My Dropbox\Research\Alberto\Proposals\MSLED\Pictures_graphics\SESEpresentation_iso_exploded.tif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8724" r="1606"/>
            <a:stretch/>
          </p:blipFill>
          <p:spPr bwMode="auto">
            <a:xfrm>
              <a:off x="-1" y="456454"/>
              <a:ext cx="9144001" cy="5975055"/>
            </a:xfrm>
            <a:prstGeom prst="rect">
              <a:avLst/>
            </a:prstGeom>
            <a:noFill/>
          </p:spPr>
        </p:pic>
      </p:grpSp>
      <p:sp>
        <p:nvSpPr>
          <p:cNvPr id="18" name="AutoShape 10"/>
          <p:cNvSpPr>
            <a:spLocks/>
          </p:cNvSpPr>
          <p:nvPr/>
        </p:nvSpPr>
        <p:spPr bwMode="auto">
          <a:xfrm>
            <a:off x="-1" y="1838479"/>
            <a:ext cx="3225263" cy="544957"/>
          </a:xfrm>
          <a:prstGeom prst="callout2">
            <a:avLst>
              <a:gd name="adj1" fmla="val 18750"/>
              <a:gd name="adj2" fmla="val 106856"/>
              <a:gd name="adj3" fmla="val 18750"/>
              <a:gd name="adj4" fmla="val 124287"/>
              <a:gd name="adj5" fmla="val 174126"/>
              <a:gd name="adj6" fmla="val 135958"/>
            </a:avLst>
          </a:prstGeom>
          <a:noFill/>
          <a:ln w="19050">
            <a:solidFill>
              <a:schemeClr val="bg1">
                <a:alpha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Electronics Compartment</a:t>
            </a: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10"/>
          <p:cNvSpPr>
            <a:spLocks/>
          </p:cNvSpPr>
          <p:nvPr/>
        </p:nvSpPr>
        <p:spPr bwMode="auto">
          <a:xfrm>
            <a:off x="1351612" y="5168793"/>
            <a:ext cx="3225263" cy="544957"/>
          </a:xfrm>
          <a:prstGeom prst="callout2">
            <a:avLst>
              <a:gd name="adj1" fmla="val 29753"/>
              <a:gd name="adj2" fmla="val -42"/>
              <a:gd name="adj3" fmla="val 29753"/>
              <a:gd name="adj4" fmla="val -13751"/>
              <a:gd name="adj5" fmla="val -57794"/>
              <a:gd name="adj6" fmla="val -21750"/>
            </a:avLst>
          </a:prstGeom>
          <a:noFill/>
          <a:ln w="19050">
            <a:solidFill>
              <a:schemeClr val="bg1">
                <a:alpha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Nose</a:t>
            </a:r>
            <a:r>
              <a:rPr kumimoji="0" lang="de-DE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Cone </a:t>
            </a:r>
            <a:br>
              <a:rPr kumimoji="0" lang="de-DE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de-DE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with Window</a:t>
            </a: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12"/>
          <p:cNvSpPr>
            <a:spLocks/>
          </p:cNvSpPr>
          <p:nvPr/>
        </p:nvSpPr>
        <p:spPr bwMode="auto">
          <a:xfrm>
            <a:off x="3437529" y="4153127"/>
            <a:ext cx="2376264" cy="360040"/>
          </a:xfrm>
          <a:prstGeom prst="callout2">
            <a:avLst>
              <a:gd name="adj1" fmla="val 29633"/>
              <a:gd name="adj2" fmla="val 106785"/>
              <a:gd name="adj3" fmla="val 29633"/>
              <a:gd name="adj4" fmla="val 124629"/>
              <a:gd name="adj5" fmla="val -197051"/>
              <a:gd name="adj6" fmla="val 160237"/>
            </a:avLst>
          </a:prstGeom>
          <a:noFill/>
          <a:ln w="19050">
            <a:solidFill>
              <a:schemeClr val="bg1">
                <a:alpha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Flooded Chamber for Fiber Spool</a:t>
            </a: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5"/>
          <p:cNvSpPr>
            <a:spLocks/>
          </p:cNvSpPr>
          <p:nvPr/>
        </p:nvSpPr>
        <p:spPr bwMode="auto">
          <a:xfrm>
            <a:off x="4158782" y="4876020"/>
            <a:ext cx="2447099" cy="587965"/>
          </a:xfrm>
          <a:prstGeom prst="callout2">
            <a:avLst>
              <a:gd name="adj1" fmla="val 26667"/>
              <a:gd name="adj2" fmla="val 104995"/>
              <a:gd name="adj3" fmla="val 26667"/>
              <a:gd name="adj4" fmla="val 128097"/>
              <a:gd name="adj5" fmla="val -201716"/>
              <a:gd name="adj6" fmla="val 149055"/>
            </a:avLst>
          </a:prstGeom>
          <a:noFill/>
          <a:ln w="19050">
            <a:solidFill>
              <a:schemeClr val="bg1">
                <a:alpha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Liquid Compensated Servo Motors</a:t>
            </a: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6"/>
          <p:cNvSpPr>
            <a:spLocks/>
          </p:cNvSpPr>
          <p:nvPr/>
        </p:nvSpPr>
        <p:spPr bwMode="auto">
          <a:xfrm>
            <a:off x="4930183" y="5524425"/>
            <a:ext cx="2785877" cy="591562"/>
          </a:xfrm>
          <a:prstGeom prst="callout2">
            <a:avLst>
              <a:gd name="adj1" fmla="val 22569"/>
              <a:gd name="adj2" fmla="val 103995"/>
              <a:gd name="adj3" fmla="val 22569"/>
              <a:gd name="adj4" fmla="val 110491"/>
              <a:gd name="adj5" fmla="val -392442"/>
              <a:gd name="adj6" fmla="val 125522"/>
            </a:avLst>
          </a:prstGeom>
          <a:noFill/>
          <a:ln w="19050">
            <a:solidFill>
              <a:schemeClr val="bg1">
                <a:alpha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Propeller with </a:t>
            </a:r>
            <a:b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Kort Nozzle</a:t>
            </a: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11"/>
          <p:cNvSpPr>
            <a:spLocks/>
          </p:cNvSpPr>
          <p:nvPr/>
        </p:nvSpPr>
        <p:spPr bwMode="auto">
          <a:xfrm>
            <a:off x="4391025" y="1395823"/>
            <a:ext cx="2287195" cy="719789"/>
          </a:xfrm>
          <a:prstGeom prst="callout2">
            <a:avLst>
              <a:gd name="adj1" fmla="val 37500"/>
              <a:gd name="adj2" fmla="val 102954"/>
              <a:gd name="adj3" fmla="val 37500"/>
              <a:gd name="adj4" fmla="val 110454"/>
              <a:gd name="adj5" fmla="val 127472"/>
              <a:gd name="adj6" fmla="val 134698"/>
            </a:avLst>
          </a:prstGeom>
          <a:noFill/>
          <a:ln w="19050">
            <a:solidFill>
              <a:schemeClr val="bg1">
                <a:alpha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Main Motor Cavity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Structure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534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" name="Picture 5" descr="C:\Users\Christian\Documents\My Dropbox\MSLED\CAD models and renders\Wallpapers\3287121536_55401c682c_b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67" name="Picture 3" descr="C:\Users\Colin\Documents\My Dropbox\Research\Alberto\MSLED\CAD models and renders\Renders\Pictures_graphics\iso_clear.t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90356" y="1727421"/>
              <a:ext cx="6743700" cy="3371850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Internal Components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8F0A-071D-8047-8089-BF8302A8834E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52" name="AutoShape 4"/>
          <p:cNvSpPr>
            <a:spLocks/>
          </p:cNvSpPr>
          <p:nvPr/>
        </p:nvSpPr>
        <p:spPr bwMode="auto">
          <a:xfrm>
            <a:off x="343516" y="3155267"/>
            <a:ext cx="1413324" cy="540679"/>
          </a:xfrm>
          <a:prstGeom prst="callout2">
            <a:avLst>
              <a:gd name="adj1" fmla="val 18750"/>
              <a:gd name="adj2" fmla="val 111940"/>
              <a:gd name="adj3" fmla="val 18750"/>
              <a:gd name="adj4" fmla="val 153236"/>
              <a:gd name="adj5" fmla="val -9745"/>
              <a:gd name="adj6" fmla="val 159194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Camera</a:t>
            </a:r>
          </a:p>
          <a:p>
            <a:pPr lvl="0" algn="ctr" eaLnBrk="1" hangingPunct="1"/>
            <a:r>
              <a:rPr lang="de-DE" sz="12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de-DE" sz="12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Prosilica GC1380C)</a:t>
            </a:r>
            <a:endParaRPr kumimoji="0" lang="de-DE" sz="1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AutoShape 2"/>
          <p:cNvSpPr>
            <a:spLocks/>
          </p:cNvSpPr>
          <p:nvPr/>
        </p:nvSpPr>
        <p:spPr bwMode="auto">
          <a:xfrm>
            <a:off x="5385777" y="1744875"/>
            <a:ext cx="1339258" cy="635160"/>
          </a:xfrm>
          <a:prstGeom prst="callout2">
            <a:avLst>
              <a:gd name="adj1" fmla="val 55177"/>
              <a:gd name="adj2" fmla="val -8002"/>
              <a:gd name="adj3" fmla="val 55176"/>
              <a:gd name="adj4" fmla="val -19556"/>
              <a:gd name="adj5" fmla="val 184794"/>
              <a:gd name="adj6" fmla="val 19342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Fiber </a:t>
            </a: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Transceiver</a:t>
            </a:r>
          </a:p>
          <a:p>
            <a:pPr lvl="0" algn="ctr" eaLnBrk="1" hangingPunct="1"/>
            <a:r>
              <a:rPr lang="de-DE" sz="12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(Prizm TEL Series Gigabit </a:t>
            </a:r>
            <a:r>
              <a:rPr kumimoji="0" lang="de-DE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de-DE" sz="1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AutoShape 5"/>
          <p:cNvSpPr>
            <a:spLocks/>
          </p:cNvSpPr>
          <p:nvPr/>
        </p:nvSpPr>
        <p:spPr bwMode="auto">
          <a:xfrm>
            <a:off x="6942006" y="2166625"/>
            <a:ext cx="937740" cy="627957"/>
          </a:xfrm>
          <a:prstGeom prst="callout2">
            <a:avLst>
              <a:gd name="adj1" fmla="val 27273"/>
              <a:gd name="adj2" fmla="val 107208"/>
              <a:gd name="adj3" fmla="val 27273"/>
              <a:gd name="adj4" fmla="val 130028"/>
              <a:gd name="adj5" fmla="val 280698"/>
              <a:gd name="adj6" fmla="val 99175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CTD </a:t>
            </a: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Sensor</a:t>
            </a:r>
          </a:p>
          <a:p>
            <a:pPr lvl="0" algn="ctr" eaLnBrk="1" hangingPunct="1"/>
            <a:r>
              <a:rPr lang="de-DE" sz="12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(Star </a:t>
            </a:r>
            <a:r>
              <a:rPr lang="de-DE" sz="12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Oddi CTD DST</a:t>
            </a:r>
            <a:r>
              <a:rPr kumimoji="0" lang="de-DE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de-DE" sz="1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AutoShape 11"/>
          <p:cNvSpPr>
            <a:spLocks/>
          </p:cNvSpPr>
          <p:nvPr/>
        </p:nvSpPr>
        <p:spPr bwMode="auto">
          <a:xfrm>
            <a:off x="7398853" y="5343384"/>
            <a:ext cx="946188" cy="540679"/>
          </a:xfrm>
          <a:prstGeom prst="callout2">
            <a:avLst>
              <a:gd name="adj1" fmla="val 18750"/>
              <a:gd name="adj2" fmla="val -7144"/>
              <a:gd name="adj3" fmla="val 18750"/>
              <a:gd name="adj4" fmla="val -15625"/>
              <a:gd name="adj5" fmla="val -211798"/>
              <a:gd name="adj6" fmla="val -27126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Fin </a:t>
            </a:r>
            <a:r>
              <a:rPr lang="de-DE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Servos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7238" y="5612439"/>
            <a:ext cx="219428" cy="44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schemeClr val="bg1">
                <a:alpha val="50000"/>
              </a:scheme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168" y="5731562"/>
            <a:ext cx="954038" cy="62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schemeClr val="bg1">
                <a:alpha val="50000"/>
              </a:scheme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860" y="4911939"/>
            <a:ext cx="843454" cy="49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schemeClr val="bg1">
                <a:alpha val="50000"/>
              </a:schemeClr>
            </a:outerShdw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5406" y="5802182"/>
            <a:ext cx="428468" cy="5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schemeClr val="bg1">
                <a:alpha val="50000"/>
              </a:schemeClr>
            </a:outerShdw>
          </a:effec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82126" y="3628405"/>
            <a:ext cx="936104" cy="47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schemeClr val="bg1">
                <a:alpha val="50000"/>
              </a:schemeClr>
            </a:outerShdw>
          </a:effec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046" y="2842207"/>
            <a:ext cx="231082" cy="12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</p:pic>
      <p:grpSp>
        <p:nvGrpSpPr>
          <p:cNvPr id="5" name="Group 42"/>
          <p:cNvGrpSpPr/>
          <p:nvPr/>
        </p:nvGrpSpPr>
        <p:grpSpPr>
          <a:xfrm>
            <a:off x="7208631" y="5937398"/>
            <a:ext cx="1340595" cy="771724"/>
            <a:chOff x="5796136" y="5805264"/>
            <a:chExt cx="1340595" cy="771724"/>
          </a:xfrm>
          <a:effectLst>
            <a:outerShdw blurRad="63500" sx="102000" sy="102000" algn="ctr" rotWithShape="0">
              <a:schemeClr val="bg1">
                <a:alpha val="50000"/>
              </a:schemeClr>
            </a:outerShdw>
          </a:effectLst>
        </p:grpSpPr>
        <p:pic>
          <p:nvPicPr>
            <p:cNvPr id="4112" name="Picture 16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5805264"/>
              <a:ext cx="404491" cy="339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" name="Picture 16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6237312"/>
              <a:ext cx="404491" cy="339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" name="Picture 16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6093296"/>
              <a:ext cx="404491" cy="339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2" name="Picture 16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00192" y="5805264"/>
              <a:ext cx="404491" cy="339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5" name="TextBox 44"/>
          <p:cNvSpPr txBox="1"/>
          <p:nvPr/>
        </p:nvSpPr>
        <p:spPr>
          <a:xfrm>
            <a:off x="0" y="6642556"/>
            <a:ext cx="17187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800" dirty="0" smtClean="0">
                <a:solidFill>
                  <a:schemeClr val="bg1">
                    <a:lumMod val="75000"/>
                  </a:schemeClr>
                </a:solidFill>
              </a:rPr>
              <a:t>Background image:  Flickr, WoaH</a:t>
            </a:r>
            <a:endParaRPr lang="de-DE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54" name="AutoShape 6"/>
          <p:cNvSpPr>
            <a:spLocks/>
          </p:cNvSpPr>
          <p:nvPr/>
        </p:nvSpPr>
        <p:spPr bwMode="auto">
          <a:xfrm>
            <a:off x="5804041" y="5109506"/>
            <a:ext cx="931199" cy="540679"/>
          </a:xfrm>
          <a:prstGeom prst="callout2">
            <a:avLst>
              <a:gd name="adj1" fmla="val 18750"/>
              <a:gd name="adj2" fmla="val 108333"/>
              <a:gd name="adj3" fmla="val 18750"/>
              <a:gd name="adj4" fmla="val 129690"/>
              <a:gd name="adj5" fmla="val -191394"/>
              <a:gd name="adj6" fmla="val 84576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1" hangingPunct="1"/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Fiber</a:t>
            </a:r>
            <a:r>
              <a:rPr kumimoji="0" lang="de-DE" sz="1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de-DE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Spool </a:t>
            </a:r>
            <a:r>
              <a:rPr lang="de-DE" sz="12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(Linden </a:t>
            </a:r>
            <a:r>
              <a:rPr lang="de-DE" sz="12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Photonics)</a:t>
            </a:r>
            <a:endParaRPr lang="de-DE" sz="12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8" name="AutoShape 9"/>
          <p:cNvSpPr>
            <a:spLocks/>
          </p:cNvSpPr>
          <p:nvPr/>
        </p:nvSpPr>
        <p:spPr bwMode="auto">
          <a:xfrm>
            <a:off x="425018" y="4250715"/>
            <a:ext cx="1250320" cy="569887"/>
          </a:xfrm>
          <a:prstGeom prst="callout2">
            <a:avLst>
              <a:gd name="adj1" fmla="val 34287"/>
              <a:gd name="adj2" fmla="val 105407"/>
              <a:gd name="adj3" fmla="val 34287"/>
              <a:gd name="adj4" fmla="val 119585"/>
              <a:gd name="adj5" fmla="val -183207"/>
              <a:gd name="adj6" fmla="val 192208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IMU</a:t>
            </a:r>
          </a:p>
          <a:p>
            <a:pPr lvl="0" algn="ctr" eaLnBrk="1" hangingPunct="1"/>
            <a:r>
              <a:rPr lang="de-DE" sz="12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de-DE" sz="12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MicroStrain 3DM-GX3-25</a:t>
            </a:r>
            <a:r>
              <a:rPr lang="de-DE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de-DE" sz="12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8706" y="3975541"/>
            <a:ext cx="680051" cy="5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schemeClr val="bg1">
                <a:alpha val="50000"/>
              </a:scheme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1514156" y="3743815"/>
            <a:ext cx="3719049" cy="1894229"/>
            <a:chOff x="1514156" y="3743815"/>
            <a:chExt cx="3719049" cy="1894229"/>
          </a:xfrm>
        </p:grpSpPr>
        <p:sp>
          <p:nvSpPr>
            <p:cNvPr id="2055" name="AutoShape 7"/>
            <p:cNvSpPr>
              <a:spLocks/>
            </p:cNvSpPr>
            <p:nvPr/>
          </p:nvSpPr>
          <p:spPr bwMode="auto">
            <a:xfrm>
              <a:off x="1514156" y="5097365"/>
              <a:ext cx="1264211" cy="540679"/>
            </a:xfrm>
            <a:prstGeom prst="callout2">
              <a:avLst>
                <a:gd name="adj1" fmla="val 18750"/>
                <a:gd name="adj2" fmla="val 106301"/>
                <a:gd name="adj3" fmla="val 18750"/>
                <a:gd name="adj4" fmla="val 142653"/>
                <a:gd name="adj5" fmla="val -329178"/>
                <a:gd name="adj6" fmla="val 140859"/>
              </a:avLst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Battery </a:t>
              </a:r>
              <a:r>
                <a:rPr kumimoji="0" lang="de-DE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Pack</a:t>
              </a:r>
            </a:p>
            <a:p>
              <a:pPr algn="ctr" eaLnBrk="1" hangingPunct="1"/>
              <a:r>
                <a:rPr lang="de-DE" sz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(</a:t>
              </a:r>
              <a:r>
                <a:rPr lang="de-DE" sz="12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SAFT LSH </a:t>
              </a:r>
              <a:r>
                <a:rPr lang="de-DE" sz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14</a:t>
              </a:r>
              <a:r>
                <a:rPr kumimoji="0" lang="de-DE" sz="1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Calibri" pitchFamily="34" charset="0"/>
                </a:rPr>
                <a:t>)</a:t>
              </a:r>
              <a:endParaRPr kumimoji="0" lang="de-DE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 bwMode="auto">
            <a:xfrm flipV="1">
              <a:off x="3321698" y="3743815"/>
              <a:ext cx="1911507" cy="14533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56" name="AutoShape 8"/>
          <p:cNvSpPr>
            <a:spLocks/>
          </p:cNvSpPr>
          <p:nvPr/>
        </p:nvSpPr>
        <p:spPr bwMode="auto">
          <a:xfrm>
            <a:off x="7957796" y="4621606"/>
            <a:ext cx="1241872" cy="783674"/>
          </a:xfrm>
          <a:prstGeom prst="callout2">
            <a:avLst>
              <a:gd name="adj1" fmla="val 18750"/>
              <a:gd name="adj2" fmla="val -5444"/>
              <a:gd name="adj3" fmla="val 18750"/>
              <a:gd name="adj4" fmla="val -40281"/>
              <a:gd name="adj5" fmla="val -49362"/>
              <a:gd name="adj6" fmla="val -40781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Brushless </a:t>
            </a: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Motor</a:t>
            </a:r>
          </a:p>
          <a:p>
            <a:pPr lvl="0" algn="ctr" eaLnBrk="1" hangingPunct="1"/>
            <a:r>
              <a:rPr lang="de-DE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(Exceed </a:t>
            </a:r>
            <a:r>
              <a:rPr lang="de-DE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RC  Optima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)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8" name="AutoShape 10"/>
          <p:cNvSpPr>
            <a:spLocks/>
          </p:cNvSpPr>
          <p:nvPr/>
        </p:nvSpPr>
        <p:spPr bwMode="auto">
          <a:xfrm>
            <a:off x="3359020" y="3775838"/>
            <a:ext cx="942393" cy="354821"/>
          </a:xfrm>
          <a:prstGeom prst="callout2">
            <a:avLst>
              <a:gd name="adj1" fmla="val 28569"/>
              <a:gd name="adj2" fmla="val 105407"/>
              <a:gd name="adj3" fmla="val 28569"/>
              <a:gd name="adj4" fmla="val 113884"/>
              <a:gd name="adj5" fmla="val -160938"/>
              <a:gd name="adj6" fmla="val 107903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Buoyancy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Engine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AutoShape 9"/>
          <p:cNvSpPr>
            <a:spLocks/>
          </p:cNvSpPr>
          <p:nvPr/>
        </p:nvSpPr>
        <p:spPr bwMode="auto">
          <a:xfrm>
            <a:off x="3776964" y="5063916"/>
            <a:ext cx="1250320" cy="682728"/>
          </a:xfrm>
          <a:prstGeom prst="callout2">
            <a:avLst>
              <a:gd name="adj1" fmla="val 34287"/>
              <a:gd name="adj2" fmla="val 105407"/>
              <a:gd name="adj3" fmla="val 34287"/>
              <a:gd name="adj4" fmla="val 135030"/>
              <a:gd name="adj5" fmla="val -178678"/>
              <a:gd name="adj6" fmla="val 146641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Command and Data </a:t>
            </a: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Handling</a:t>
            </a:r>
          </a:p>
          <a:p>
            <a:pPr lvl="0" algn="ctr" eaLnBrk="1" hangingPunct="1"/>
            <a:r>
              <a:rPr lang="de-DE" sz="12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de-DE" sz="12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ATmega2560</a:t>
            </a:r>
            <a:r>
              <a:rPr kumimoji="0" lang="de-DE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de-DE" sz="1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AutoShape 8"/>
          <p:cNvSpPr>
            <a:spLocks/>
          </p:cNvSpPr>
          <p:nvPr/>
        </p:nvSpPr>
        <p:spPr bwMode="auto">
          <a:xfrm>
            <a:off x="150636" y="2380035"/>
            <a:ext cx="1697902" cy="540679"/>
          </a:xfrm>
          <a:prstGeom prst="callout2">
            <a:avLst>
              <a:gd name="adj1" fmla="val 18750"/>
              <a:gd name="adj2" fmla="val 80704"/>
              <a:gd name="adj3" fmla="val 18680"/>
              <a:gd name="adj4" fmla="val 93026"/>
              <a:gd name="adj5" fmla="val 33895"/>
              <a:gd name="adj6" fmla="val 116561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LED </a:t>
            </a: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light</a:t>
            </a:r>
            <a:r>
              <a:rPr kumimoji="0" lang="de-DE" sz="1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ring</a:t>
            </a:r>
          </a:p>
          <a:p>
            <a:pPr lvl="0" algn="ctr" eaLnBrk="1" hangingPunct="1"/>
            <a:r>
              <a:rPr lang="de-DE" sz="12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de-DE" sz="12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Cree XLamp XP-E)</a:t>
            </a:r>
            <a:endParaRPr kumimoji="0" lang="de-DE" sz="1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62" r="16088"/>
          <a:stretch/>
        </p:blipFill>
        <p:spPr bwMode="auto">
          <a:xfrm flipH="1">
            <a:off x="5643200" y="1280749"/>
            <a:ext cx="824412" cy="49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 descr="C:\Users\ddcc\Desktop\test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50971" y="1685730"/>
            <a:ext cx="519809" cy="63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822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charset="0"/>
              </a:rPr>
              <a:t>Software Design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Controlled through </a:t>
            </a:r>
            <a:r>
              <a:rPr lang="en-US" sz="2000" dirty="0" smtClean="0"/>
              <a:t>the fiber optic connection from </a:t>
            </a:r>
            <a:r>
              <a:rPr lang="en-US" sz="2000" dirty="0" smtClean="0"/>
              <a:t>MSLED</a:t>
            </a:r>
            <a:endParaRPr lang="en-US" sz="2000" dirty="0" smtClean="0"/>
          </a:p>
          <a:p>
            <a:r>
              <a:rPr lang="en-US" sz="2000" dirty="0" smtClean="0"/>
              <a:t>Software written in C# and makes use of the XNA framework to communicate with XBOX360 controller</a:t>
            </a:r>
          </a:p>
          <a:p>
            <a:r>
              <a:rPr lang="en-US" sz="2000" dirty="0" smtClean="0"/>
              <a:t>Draws bitmaps to screen from camera API, with OSD overlay on top for temperature, humidity, thrust, voltage, current, heading, and pitch</a:t>
            </a:r>
            <a:endParaRPr lang="en-US" sz="2000" dirty="0" smtClean="0"/>
          </a:p>
        </p:txBody>
      </p:sp>
      <p:pic>
        <p:nvPicPr>
          <p:cNvPr id="5" name="Content Placeholder 9" descr="DSCN29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816" y="3944150"/>
            <a:ext cx="3421001" cy="2565751"/>
          </a:xfrm>
          <a:prstGeom prst="rect">
            <a:avLst/>
          </a:prstGeom>
        </p:spPr>
      </p:pic>
      <p:pic>
        <p:nvPicPr>
          <p:cNvPr id="8" name="Content Placeholder 6" descr="Weddel Se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8279" y="3944150"/>
            <a:ext cx="4492865" cy="2526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"/>
</p:tagLst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1983</TotalTime>
  <Words>452</Words>
  <Application>Microsoft Office PowerPoint</Application>
  <PresentationFormat>On-screen Show (4:3)</PresentationFormat>
  <Paragraphs>114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Technic</vt:lpstr>
      <vt:lpstr>Micro Subglacial Lake Exploration Device (MSLED)</vt:lpstr>
      <vt:lpstr>Antarctic Subglacial Lakes</vt:lpstr>
      <vt:lpstr>WISSARD Project</vt:lpstr>
      <vt:lpstr>MSLED Objectives</vt:lpstr>
      <vt:lpstr>System Requirements</vt:lpstr>
      <vt:lpstr>System Design</vt:lpstr>
      <vt:lpstr>Structure</vt:lpstr>
      <vt:lpstr>Internal Components</vt:lpstr>
      <vt:lpstr>Software Design</vt:lpstr>
      <vt:lpstr>Antarctic Testing</vt:lpstr>
      <vt:lpstr>Chase Vehicle </vt:lpstr>
      <vt:lpstr>Current Status</vt:lpstr>
      <vt:lpstr>Questions &amp; Comments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 Micro-Submersible Lake Exploration Device</dc:title>
  <dc:creator>Christian Walter</dc:creator>
  <cp:lastModifiedBy>ddcc</cp:lastModifiedBy>
  <cp:revision>470</cp:revision>
  <dcterms:created xsi:type="dcterms:W3CDTF">2011-03-07T17:10:11Z</dcterms:created>
  <dcterms:modified xsi:type="dcterms:W3CDTF">2012-04-08T08:05:45Z</dcterms:modified>
</cp:coreProperties>
</file>